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77" r:id="rId4"/>
    <p:sldId id="268" r:id="rId5"/>
    <p:sldId id="269" r:id="rId6"/>
    <p:sldId id="270" r:id="rId7"/>
    <p:sldId id="279" r:id="rId8"/>
    <p:sldId id="280" r:id="rId9"/>
    <p:sldId id="282" r:id="rId10"/>
    <p:sldId id="284" r:id="rId11"/>
    <p:sldId id="285" r:id="rId12"/>
    <p:sldId id="283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5072" autoAdjust="0"/>
    <p:restoredTop sz="94660"/>
  </p:normalViewPr>
  <p:slideViewPr>
    <p:cSldViewPr snapToGrid="0">
      <p:cViewPr>
        <p:scale>
          <a:sx n="74" d="100"/>
          <a:sy n="74" d="100"/>
        </p:scale>
        <p:origin x="835" y="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2EC0E-B54A-4757-90C4-7372932CCB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9AD3A-6F1F-4452-A6D5-75775264F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30A2F-CBEC-478C-BF3B-5C1C8E149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76EAF-BE71-4C3B-8B51-D4E293C8F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9BB96-5449-4130-B96E-450F18C57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82040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F11BD-511A-4E25-B3DA-6451194FB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8A8543-2E01-4286-B144-CB03531EAE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DDC02-77FC-4320-95B6-C2191A25A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AEF0B-DFCE-444E-BCE8-CA309D163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31F82-749B-4E27-81E5-C104152CA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92987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1D189E-4AB7-4959-93BD-EB8425E8D2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B47F0F-9537-425D-AC1B-C748D18E91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30B35-6476-4895-B917-97E026CB8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FDD39-0BB2-4CFD-B7A5-90C56FB72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12572-5C14-4625-A3EC-90B54DFEE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42839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1D603-B48B-4D51-B53C-42277C03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A1A1E-015F-4B43-8BC0-E5D3BD269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C4540-1B76-4BCF-99BE-B2A4D87D6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EB4293-0CA6-49C4-86BE-CB98879BD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14F8C-1643-4897-849C-842379110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36861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45662-4128-4CF6-B6BF-C7462F15B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FAA2A-5B12-4460-982E-C4A0DA85D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4750D-CD99-46F0-8516-CFA7E291A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8FE43-FE13-479E-8DC8-9D0614BAB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5134C-D41D-4C0E-BA40-D93FA771C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46977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C774D-E817-423D-B6B9-A6CCD9F40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13361-0CCF-4E75-ACBA-2DF897F7A3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BEBA29-35AF-40BF-9A07-09051ACAC3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A18D48-5215-4E34-BEA9-D54296715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8976C-76FA-4349-8FF0-EA7038C0E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0E55C9-AF73-4795-A92A-7A75AFDB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95034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51469-E3CB-4E17-B117-2D5E32465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31211-4F33-4AA0-9EB9-94F8189E50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12B0D1-4FEE-4F12-85CF-930D9A674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70B2A6-975D-4720-971D-3438C838DA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9C17BE-CD29-4269-9A5E-D263264E4F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FA7450-7AEA-4FD7-A19B-38EE6E6B5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CAC590-6406-48B1-8044-9ADC28CC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BCCAC4-CBDB-4FF3-B8A0-41CFF7724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41380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8E9DF-EE32-4560-91CD-40FC0C771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1E6B15-664E-470F-A5A9-FB7646521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3F3F62-75A9-4B10-B937-E23323174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907F2-2F76-4855-A3DB-887452CDD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18145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76255C-049F-4A73-96A8-331182097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A75076-AF27-4CDA-96E5-A84EBF112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9AFC5-D9B0-487B-AA9D-853C4C8D3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20748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4152B-0CA5-4CD5-8F0A-78246D7E7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94CF2-A46A-40C6-9834-594343A8B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A4DB8F-EA01-418B-9D1B-4C29395D23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02A462-739E-4636-927F-803C5EF67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E59B3E-03B6-4C7A-BD1D-DC3375516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3D13F6-0AA8-4B08-A97C-CD37608A6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82031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0CCE7-904D-4B40-A7B5-B4C571AEC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6BC17C-66AB-4464-8858-22EA3AE725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66F997-37A1-4DC8-B752-3D9C17AEE1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92BAC1-E0FC-4BC7-8EB8-DEB5B532A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A43450-F49A-48DC-AC5D-1FFB17F13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89349-023B-4471-BFEE-16073CB24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49900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C9E4F6-9E03-4C0A-9D3E-96394B4E9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33FEEA-59E3-4848-AB4F-481FAFA7C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B40B19-C227-4017-9D8C-535BFA7D31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952B0-BC14-4D46-8DFA-CCD43AD5AF56}" type="datetimeFigureOut">
              <a:rPr lang="en-ID" smtClean="0"/>
              <a:t>24/01/2023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39005-3B4A-4274-820E-DC2B43CAB4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879D8-F57B-4FCE-B137-91492800FD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BFEBF-9308-49D9-9E96-5E7A6CDA27E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4071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Fbcimg1r1Ms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youtube.com/watch?v=bgfdqVmVjfk&amp;t=42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16A84-E56A-4C5D-986B-43B698168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7475" y="1214438"/>
            <a:ext cx="7745691" cy="2387600"/>
          </a:xfrm>
        </p:spPr>
        <p:txBody>
          <a:bodyPr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tabLst/>
              <a:defRPr/>
            </a:pPr>
            <a:r>
              <a:rPr lang="en-US" sz="3200" b="1" dirty="0" err="1" smtClean="0">
                <a:solidFill>
                  <a:prstClr val="black"/>
                </a:solidFill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  <a:t>Sesi</a:t>
            </a:r>
            <a:r>
              <a:rPr lang="en-US" sz="3200" b="1" dirty="0" smtClean="0">
                <a:solidFill>
                  <a:prstClr val="black"/>
                </a:solidFill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  <a:t> 14 </a:t>
            </a:r>
            <a:br>
              <a:rPr lang="en-US" sz="3200" b="1" dirty="0" smtClean="0">
                <a:solidFill>
                  <a:prstClr val="black"/>
                </a:solidFill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</a:br>
            <a:r>
              <a:rPr lang="en-US" sz="3200" b="1" dirty="0" smtClean="0">
                <a:solidFill>
                  <a:prstClr val="black"/>
                </a:solidFill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  <a:t>at </a:t>
            </a:r>
            <a:r>
              <a:rPr lang="en-US" sz="3200" b="1" dirty="0" smtClean="0">
                <a:solidFill>
                  <a:prstClr val="black"/>
                </a:solidFill>
                <a:latin typeface="Montserrat" panose="02000505000000020004" pitchFamily="2" charset="0"/>
                <a:ea typeface="+mn-ea"/>
                <a:cs typeface="Arial" panose="020B0604020202020204" pitchFamily="34" charset="0"/>
              </a:rPr>
              <a:t>the restaurant and learning about prepositions </a:t>
            </a:r>
            <a:endParaRPr lang="en-ID" sz="2400" dirty="0">
              <a:latin typeface="Montserrat" panose="02000505000000020004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9765D7-3DE7-4B42-876A-8EBCDBE18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84571" y="4695548"/>
            <a:ext cx="4878595" cy="599783"/>
          </a:xfrm>
        </p:spPr>
        <p:txBody>
          <a:bodyPr>
            <a:normAutofit/>
          </a:bodyPr>
          <a:lstStyle/>
          <a:p>
            <a:pPr algn="r"/>
            <a:r>
              <a:rPr lang="en-US" dirty="0" smtClean="0">
                <a:latin typeface="Arial Black" panose="020B0A04020102020204" pitchFamily="34" charset="0"/>
              </a:rPr>
              <a:t>ENGLISH TEAM </a:t>
            </a:r>
            <a:endParaRPr lang="en-ID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97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121" y="955730"/>
            <a:ext cx="6886185" cy="517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692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rot="10800000" flipV="1">
            <a:off x="366793" y="1278468"/>
            <a:ext cx="2014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u="sng" dirty="0" smtClean="0"/>
              <a:t>EXERCISE</a:t>
            </a:r>
            <a:r>
              <a:rPr lang="en-GB" u="sng" dirty="0" smtClean="0"/>
              <a:t> </a:t>
            </a:r>
            <a:endParaRPr lang="en-US" u="sng" dirty="0"/>
          </a:p>
        </p:txBody>
      </p:sp>
      <p:pic>
        <p:nvPicPr>
          <p:cNvPr id="2058" name="Picture 10" descr="https://lh3.googleusercontent.com/jpMghpmYWtYXE6lk3V0mBAhRiuCgKtozV6WBx8mI6fmj-VWWmNckLMU-3saAye4T2CTkzbtBqc9hBL50nLH6Ej1y6OOpuKEpCiy2i8WnAvxw-hky_1JKiwSJDzMcDkpVyN51frIB9nV5uqC-rZgrz5j3DB5sWpUOb4J8P-8rRlJ2f4sa9qjir_7NHjb6W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027" y="786875"/>
            <a:ext cx="3387618" cy="5537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2557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05912" y="1482673"/>
            <a:ext cx="8524067" cy="47397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u="sng" dirty="0" smtClean="0"/>
              <a:t>Conclusion</a:t>
            </a:r>
            <a:r>
              <a:rPr lang="en-GB" sz="3200" dirty="0" smtClean="0"/>
              <a:t> </a:t>
            </a:r>
          </a:p>
          <a:p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Y</a:t>
            </a:r>
            <a:r>
              <a:rPr lang="en-GB" dirty="0" smtClean="0"/>
              <a:t>ou </a:t>
            </a:r>
            <a:r>
              <a:rPr lang="en-GB" dirty="0" smtClean="0"/>
              <a:t>will feel more comfortable using articles and the prepositions in, on and at in your </a:t>
            </a:r>
            <a:r>
              <a:rPr lang="en-GB" dirty="0" smtClean="0"/>
              <a:t>writing</a:t>
            </a:r>
          </a:p>
          <a:p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</a:t>
            </a:r>
            <a:r>
              <a:rPr lang="en-GB" dirty="0" smtClean="0"/>
              <a:t>earned </a:t>
            </a:r>
            <a:r>
              <a:rPr lang="en-GB" dirty="0"/>
              <a:t>that a preposition is often a good word to end a sentence with. Finally, we learned that words serving as prepositions can often serve as other parts of speech as well. </a:t>
            </a:r>
            <a:endParaRPr lang="en-GB" dirty="0" smtClean="0"/>
          </a:p>
          <a:p>
            <a:r>
              <a:rPr lang="en-GB" dirty="0" smtClean="0"/>
              <a:t> </a:t>
            </a:r>
          </a:p>
          <a:p>
            <a:endParaRPr lang="en-GB" dirty="0"/>
          </a:p>
          <a:p>
            <a:r>
              <a:rPr lang="en-GB" dirty="0" smtClean="0"/>
              <a:t>Exercise. </a:t>
            </a:r>
            <a:r>
              <a:rPr lang="en-US" i="1" dirty="0" smtClean="0">
                <a:solidFill>
                  <a:srgbClr val="0070C0"/>
                </a:solidFill>
                <a:hlinkClick r:id="rId2"/>
              </a:rPr>
              <a:t>https</a:t>
            </a:r>
            <a:r>
              <a:rPr lang="en-US" i="1" dirty="0">
                <a:solidFill>
                  <a:srgbClr val="0070C0"/>
                </a:solidFill>
                <a:hlinkClick r:id="rId2"/>
              </a:rPr>
              <a:t>://</a:t>
            </a:r>
            <a:r>
              <a:rPr lang="en-US" i="1" dirty="0" smtClean="0">
                <a:solidFill>
                  <a:srgbClr val="0070C0"/>
                </a:solidFill>
                <a:hlinkClick r:id="rId2"/>
              </a:rPr>
              <a:t>www.youtube.com/watch?v=Fbcimg1r1Ms</a:t>
            </a:r>
            <a:endParaRPr lang="en-US" i="1" dirty="0" smtClean="0">
              <a:solidFill>
                <a:srgbClr val="0070C0"/>
              </a:solidFill>
            </a:endParaRPr>
          </a:p>
          <a:p>
            <a:endParaRPr lang="en-GB" i="1" dirty="0">
              <a:solidFill>
                <a:srgbClr val="0070C0"/>
              </a:solidFill>
            </a:endParaRPr>
          </a:p>
          <a:p>
            <a:endParaRPr lang="en-GB" i="1" dirty="0" smtClean="0">
              <a:solidFill>
                <a:srgbClr val="0070C0"/>
              </a:solidFill>
            </a:endParaRPr>
          </a:p>
          <a:p>
            <a:endParaRPr lang="en-GB" i="1" dirty="0">
              <a:solidFill>
                <a:srgbClr val="0070C0"/>
              </a:solidFill>
            </a:endParaRPr>
          </a:p>
          <a:p>
            <a:endParaRPr lang="en-US" i="1" dirty="0" smtClean="0">
              <a:solidFill>
                <a:srgbClr val="0070C0"/>
              </a:solidFill>
            </a:endParaRPr>
          </a:p>
          <a:p>
            <a:endParaRPr lang="en-US" i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417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905" y="1109419"/>
            <a:ext cx="6364638" cy="477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873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4846" y="852407"/>
            <a:ext cx="9958953" cy="838281"/>
          </a:xfrm>
        </p:spPr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LEARNING OBJECTIVES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3369" y="2376407"/>
            <a:ext cx="8141778" cy="346128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After learning this session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Able to understand about </a:t>
            </a:r>
            <a:r>
              <a:rPr lang="en-US" dirty="0" smtClean="0"/>
              <a:t>concept of vocabulary from the conversation at the restaurant and </a:t>
            </a:r>
            <a:r>
              <a:rPr lang="en-US" smtClean="0"/>
              <a:t>types of </a:t>
            </a:r>
            <a:r>
              <a:rPr lang="en-US" dirty="0" smtClean="0"/>
              <a:t>prepositions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151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3003" y="976393"/>
            <a:ext cx="9860796" cy="714295"/>
          </a:xfrm>
        </p:spPr>
        <p:txBody>
          <a:bodyPr/>
          <a:lstStyle/>
          <a:p>
            <a:r>
              <a:rPr lang="en-GB" b="1" dirty="0" smtClean="0">
                <a:latin typeface="+mn-lt"/>
              </a:rPr>
              <a:t>Conversation at the restaurant </a:t>
            </a:r>
            <a:endParaRPr lang="en-US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6142" y="5253924"/>
            <a:ext cx="8735879" cy="738753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www.youtube.com/watch?v=bgfdqVmVjfk&amp;t=42s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063" y="1771999"/>
            <a:ext cx="5104110" cy="340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06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48815EB-A017-4984-A67A-84E457C006B3}"/>
              </a:ext>
            </a:extLst>
          </p:cNvPr>
          <p:cNvSpPr txBox="1">
            <a:spLocks/>
          </p:cNvSpPr>
          <p:nvPr/>
        </p:nvSpPr>
        <p:spPr>
          <a:xfrm>
            <a:off x="839788" y="457200"/>
            <a:ext cx="3932237" cy="531812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FF221BF7-24DF-4EE2-AD7C-7AC192F8DB74}"/>
              </a:ext>
            </a:extLst>
          </p:cNvPr>
          <p:cNvSpPr txBox="1">
            <a:spLocks/>
          </p:cNvSpPr>
          <p:nvPr/>
        </p:nvSpPr>
        <p:spPr>
          <a:xfrm>
            <a:off x="2174928" y="728420"/>
            <a:ext cx="7356529" cy="567238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dirty="0" smtClean="0">
                <a:latin typeface="Arial Black" panose="020B0A04020102020204" pitchFamily="34" charset="0"/>
              </a:rPr>
              <a:t>What is conversation?</a:t>
            </a:r>
          </a:p>
          <a:p>
            <a:pPr marL="0" indent="0">
              <a:buNone/>
            </a:pPr>
            <a:endParaRPr lang="en-US" sz="2800" b="1" dirty="0">
              <a:latin typeface="Arial Black" panose="020B0A040201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2000" dirty="0" smtClean="0"/>
              <a:t>Conversation is an exchange of thoughts and ideas between two or more people </a:t>
            </a:r>
          </a:p>
          <a:p>
            <a:pPr marL="0" indent="0">
              <a:buNone/>
            </a:pPr>
            <a:endParaRPr lang="en-GB" sz="2000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GB" sz="2000" dirty="0" smtClean="0"/>
              <a:t>Conversation is a communication by two or more people, or sometimes with one’s self, on a particular topic</a:t>
            </a:r>
          </a:p>
          <a:p>
            <a:pPr marL="0" indent="0">
              <a:buNone/>
            </a:pPr>
            <a:endParaRPr lang="en-GB" sz="2000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GB" sz="2000" dirty="0" smtClean="0"/>
              <a:t>A conversation occurs when people cooperate with each other in order to introduce and sustain a single focus of attention by taking turns with each other 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 smtClean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60B96C-23DB-4A96-90D3-ADB3C3267496}"/>
              </a:ext>
            </a:extLst>
          </p:cNvPr>
          <p:cNvSpPr txBox="1"/>
          <p:nvPr/>
        </p:nvSpPr>
        <p:spPr>
          <a:xfrm>
            <a:off x="6519620" y="1539498"/>
            <a:ext cx="5061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/>
              <a:t> 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21328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25CBBBD-8BD6-407E-87F8-E1F5985EFCF0}"/>
              </a:ext>
            </a:extLst>
          </p:cNvPr>
          <p:cNvSpPr txBox="1">
            <a:spLocks/>
          </p:cNvSpPr>
          <p:nvPr/>
        </p:nvSpPr>
        <p:spPr>
          <a:xfrm>
            <a:off x="1197576" y="1066933"/>
            <a:ext cx="4596981" cy="5194639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 3" charset="2"/>
              <a:buNone/>
            </a:pPr>
            <a:r>
              <a:rPr lang="en-US" b="1" u="sng" dirty="0" smtClean="0">
                <a:latin typeface="Arial Black" panose="020B0A04020102020204" pitchFamily="34" charset="0"/>
              </a:rPr>
              <a:t>Conversation is communication. </a:t>
            </a:r>
          </a:p>
          <a:p>
            <a:pPr marL="45720" indent="0">
              <a:buFont typeface="Wingdings 3" charset="2"/>
              <a:buNone/>
            </a:pPr>
            <a:endParaRPr lang="en-US" b="1" u="sng" dirty="0">
              <a:latin typeface="Arial Black" panose="020B0A04020102020204" pitchFamily="34" charset="0"/>
            </a:endParaRPr>
          </a:p>
          <a:p>
            <a:pPr marL="45720" indent="0">
              <a:buFont typeface="Wingdings 3" charset="2"/>
              <a:buNone/>
            </a:pPr>
            <a:r>
              <a:rPr lang="en-US" b="1" dirty="0" smtClean="0"/>
              <a:t>Here are the </a:t>
            </a:r>
            <a:r>
              <a:rPr lang="en-US" b="1" dirty="0" smtClean="0"/>
              <a:t>example of importance </a:t>
            </a:r>
            <a:r>
              <a:rPr lang="en-US" b="1" dirty="0" smtClean="0"/>
              <a:t>communications: </a:t>
            </a:r>
          </a:p>
          <a:p>
            <a:pPr marL="331470" indent="-285750">
              <a:buFont typeface="Wingdings" panose="05000000000000000000" pitchFamily="2" charset="2"/>
              <a:buChar char="v"/>
            </a:pPr>
            <a:r>
              <a:rPr lang="en-US" b="1" dirty="0" smtClean="0"/>
              <a:t>Express thought ideas and feelings</a:t>
            </a:r>
          </a:p>
          <a:p>
            <a:pPr marL="331470" indent="-285750">
              <a:buFont typeface="Wingdings" panose="05000000000000000000" pitchFamily="2" charset="2"/>
              <a:buChar char="v"/>
            </a:pPr>
            <a:r>
              <a:rPr lang="en-US" b="1" dirty="0" smtClean="0"/>
              <a:t>Creating awareness </a:t>
            </a:r>
          </a:p>
          <a:p>
            <a:pPr marL="331470" indent="-285750">
              <a:buFont typeface="Wingdings" panose="05000000000000000000" pitchFamily="2" charset="2"/>
              <a:buChar char="v"/>
            </a:pPr>
            <a:r>
              <a:rPr lang="en-US" b="1" dirty="0" smtClean="0"/>
              <a:t>To fulfill a goal </a:t>
            </a:r>
          </a:p>
          <a:p>
            <a:pPr marL="331470" indent="-285750">
              <a:buFont typeface="Wingdings" panose="05000000000000000000" pitchFamily="2" charset="2"/>
              <a:buChar char="v"/>
            </a:pPr>
            <a:r>
              <a:rPr lang="en-US" b="1" dirty="0" smtClean="0"/>
              <a:t>Avoid isolated </a:t>
            </a:r>
          </a:p>
          <a:p>
            <a:pPr marL="331470" indent="-285750">
              <a:buFont typeface="Wingdings" panose="05000000000000000000" pitchFamily="2" charset="2"/>
              <a:buChar char="v"/>
            </a:pPr>
            <a:r>
              <a:rPr lang="en-US" b="1" dirty="0" smtClean="0"/>
              <a:t>Highlight issues</a:t>
            </a:r>
          </a:p>
          <a:p>
            <a:pPr marL="331470" indent="-285750">
              <a:buFont typeface="Wingdings" panose="05000000000000000000" pitchFamily="2" charset="2"/>
              <a:buChar char="v"/>
            </a:pPr>
            <a:r>
              <a:rPr lang="en-US" b="1" dirty="0" smtClean="0"/>
              <a:t>progress, development </a:t>
            </a:r>
          </a:p>
          <a:p>
            <a:pPr marL="331470" indent="-285750">
              <a:buFont typeface="Wingdings" panose="05000000000000000000" pitchFamily="2" charset="2"/>
              <a:buChar char="v"/>
            </a:pPr>
            <a:r>
              <a:rPr lang="en-US" b="1" dirty="0" smtClean="0"/>
              <a:t>Educating, the masses </a:t>
            </a:r>
            <a:endParaRPr lang="en-US" dirty="0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846A9D3-0516-4904-96F0-5F685568CC88}"/>
              </a:ext>
            </a:extLst>
          </p:cNvPr>
          <p:cNvSpPr txBox="1">
            <a:spLocks/>
          </p:cNvSpPr>
          <p:nvPr/>
        </p:nvSpPr>
        <p:spPr>
          <a:xfrm>
            <a:off x="6381946" y="1131216"/>
            <a:ext cx="4640546" cy="494954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 3" charset="2"/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0168" y="2763979"/>
            <a:ext cx="3594031" cy="23916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959" y="632981"/>
            <a:ext cx="2903909" cy="19500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1889" y="3959811"/>
            <a:ext cx="3856246" cy="176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272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7DE20E1F-A615-49F1-8491-81187897B83C}"/>
              </a:ext>
            </a:extLst>
          </p:cNvPr>
          <p:cNvSpPr txBox="1">
            <a:spLocks/>
          </p:cNvSpPr>
          <p:nvPr/>
        </p:nvSpPr>
        <p:spPr>
          <a:xfrm>
            <a:off x="1009650" y="561974"/>
            <a:ext cx="4754880" cy="469582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dirty="0"/>
          </a:p>
          <a:p>
            <a:pPr marL="45720" indent="0">
              <a:buFont typeface="Wingdings 3" charset="2"/>
              <a:buNone/>
            </a:pPr>
            <a:endParaRPr lang="en-US" dirty="0"/>
          </a:p>
          <a:p>
            <a:pPr marL="0" indent="0">
              <a:buFont typeface="Wingdings 3" charset="2"/>
              <a:buNone/>
            </a:pPr>
            <a:endParaRPr lang="en-US" dirty="0"/>
          </a:p>
        </p:txBody>
      </p:sp>
      <p:sp>
        <p:nvSpPr>
          <p:cNvPr id="3" name="Content Placeholder 21">
            <a:extLst>
              <a:ext uri="{FF2B5EF4-FFF2-40B4-BE49-F238E27FC236}">
                <a16:creationId xmlns:a16="http://schemas.microsoft.com/office/drawing/2014/main" id="{43EFD4BC-070A-4368-A673-D86D6EF8C40E}"/>
              </a:ext>
            </a:extLst>
          </p:cNvPr>
          <p:cNvSpPr txBox="1">
            <a:spLocks/>
          </p:cNvSpPr>
          <p:nvPr/>
        </p:nvSpPr>
        <p:spPr>
          <a:xfrm>
            <a:off x="6427470" y="561973"/>
            <a:ext cx="4754880" cy="56769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 algn="r">
              <a:buFont typeface="Wingdings 3" charset="2"/>
              <a:buNone/>
            </a:pPr>
            <a:endParaRPr lang="en-US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6679" y="932545"/>
            <a:ext cx="7480457" cy="498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569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143000"/>
            <a:ext cx="7620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879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01859" y="1203703"/>
            <a:ext cx="929898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u="sng" dirty="0" smtClean="0"/>
              <a:t>What is preposition ?</a:t>
            </a:r>
          </a:p>
          <a:p>
            <a:r>
              <a:rPr lang="en-GB" sz="3000" dirty="0"/>
              <a:t>A preposition is a word or group of words used before a noun, pronoun, or noun phrase to show direction, time, place, location, spatial relationships, or to introduce an </a:t>
            </a:r>
            <a:r>
              <a:rPr lang="en-GB" sz="3000" dirty="0" smtClean="0"/>
              <a:t>object.</a:t>
            </a:r>
          </a:p>
          <a:p>
            <a:endParaRPr lang="en-GB" sz="3000" dirty="0" smtClean="0"/>
          </a:p>
          <a:p>
            <a:endParaRPr lang="en-GB" sz="3000" dirty="0"/>
          </a:p>
          <a:p>
            <a:endParaRPr lang="en-GB" sz="2000" dirty="0"/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004" y="3303182"/>
            <a:ext cx="5629311" cy="268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38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618331"/>
              </p:ext>
            </p:extLst>
          </p:nvPr>
        </p:nvGraphicFramePr>
        <p:xfrm>
          <a:off x="485612" y="1990299"/>
          <a:ext cx="9674388" cy="4012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8597">
                  <a:extLst>
                    <a:ext uri="{9D8B030D-6E8A-4147-A177-3AD203B41FA5}">
                      <a16:colId xmlns:a16="http://schemas.microsoft.com/office/drawing/2014/main" val="1907857867"/>
                    </a:ext>
                  </a:extLst>
                </a:gridCol>
                <a:gridCol w="2418597">
                  <a:extLst>
                    <a:ext uri="{9D8B030D-6E8A-4147-A177-3AD203B41FA5}">
                      <a16:colId xmlns:a16="http://schemas.microsoft.com/office/drawing/2014/main" val="2274924756"/>
                    </a:ext>
                  </a:extLst>
                </a:gridCol>
                <a:gridCol w="2418597">
                  <a:extLst>
                    <a:ext uri="{9D8B030D-6E8A-4147-A177-3AD203B41FA5}">
                      <a16:colId xmlns:a16="http://schemas.microsoft.com/office/drawing/2014/main" val="2648024889"/>
                    </a:ext>
                  </a:extLst>
                </a:gridCol>
                <a:gridCol w="2418597">
                  <a:extLst>
                    <a:ext uri="{9D8B030D-6E8A-4147-A177-3AD203B41FA5}">
                      <a16:colId xmlns:a16="http://schemas.microsoft.com/office/drawing/2014/main" val="1212015540"/>
                    </a:ext>
                  </a:extLst>
                </a:gridCol>
              </a:tblGrid>
              <a:tr h="941330">
                <a:tc>
                  <a:txBody>
                    <a:bodyPr/>
                    <a:lstStyle/>
                    <a:p>
                      <a:r>
                        <a:rPr lang="en-GB" dirty="0" smtClean="0"/>
                        <a:t>Name of preposition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Meaning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Examples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Sentences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7649667"/>
                  </a:ext>
                </a:extLst>
              </a:tr>
              <a:tr h="941330">
                <a:tc>
                  <a:txBody>
                    <a:bodyPr/>
                    <a:lstStyle/>
                    <a:p>
                      <a:r>
                        <a:rPr lang="en-GB" dirty="0" smtClean="0"/>
                        <a:t>Preposition of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aseline="0" dirty="0" smtClean="0"/>
                        <a:t>Used to shows </a:t>
                      </a:r>
                      <a:r>
                        <a:rPr lang="en-GB" baseline="0" dirty="0" smtClean="0"/>
                        <a:t>when something happens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By, for, until, 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She always brushes</a:t>
                      </a:r>
                      <a:r>
                        <a:rPr lang="en-GB" baseline="0" dirty="0" smtClean="0"/>
                        <a:t> her teeth </a:t>
                      </a:r>
                      <a:r>
                        <a:rPr lang="en-GB" u="sng" baseline="0" dirty="0" smtClean="0"/>
                        <a:t>at</a:t>
                      </a:r>
                      <a:r>
                        <a:rPr lang="en-GB" baseline="0" dirty="0" smtClean="0"/>
                        <a:t> night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0631798"/>
                  </a:ext>
                </a:extLst>
              </a:tr>
              <a:tr h="941330">
                <a:tc>
                  <a:txBody>
                    <a:bodyPr/>
                    <a:lstStyle/>
                    <a:p>
                      <a:r>
                        <a:rPr lang="en-GB" dirty="0" smtClean="0"/>
                        <a:t>Preposition of direction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baseline="0" dirty="0" smtClean="0"/>
                        <a:t>Used to shows </a:t>
                      </a:r>
                      <a:r>
                        <a:rPr lang="en-GB" baseline="0" dirty="0" smtClean="0"/>
                        <a:t>where something is going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after,</a:t>
                      </a:r>
                      <a:r>
                        <a:rPr lang="en-GB" baseline="0" dirty="0" smtClean="0"/>
                        <a:t> down, along, right, towards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A</a:t>
                      </a:r>
                      <a:r>
                        <a:rPr lang="en-GB" baseline="0" dirty="0" smtClean="0"/>
                        <a:t> man was walking his dog </a:t>
                      </a:r>
                      <a:r>
                        <a:rPr lang="en-GB" u="sng" baseline="0" dirty="0" smtClean="0"/>
                        <a:t>along</a:t>
                      </a:r>
                      <a:r>
                        <a:rPr lang="en-GB" baseline="0" dirty="0" smtClean="0"/>
                        <a:t> the riverbank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0249431"/>
                  </a:ext>
                </a:extLst>
              </a:tr>
              <a:tr h="1184903">
                <a:tc>
                  <a:txBody>
                    <a:bodyPr/>
                    <a:lstStyle/>
                    <a:p>
                      <a:r>
                        <a:rPr lang="en-GB" dirty="0" smtClean="0"/>
                        <a:t>Preposition</a:t>
                      </a:r>
                      <a:r>
                        <a:rPr lang="en-GB" baseline="0" dirty="0" smtClean="0"/>
                        <a:t> of place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Used  </a:t>
                      </a:r>
                      <a:r>
                        <a:rPr lang="en-GB" dirty="0" smtClean="0"/>
                        <a:t>to</a:t>
                      </a:r>
                      <a:r>
                        <a:rPr lang="en-GB" baseline="0" dirty="0" smtClean="0"/>
                        <a:t> show the position or location of one thing in the relation to another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On, in, </a:t>
                      </a:r>
                      <a:r>
                        <a:rPr lang="en-GB" baseline="0" dirty="0" smtClean="0"/>
                        <a:t>behind, below, between, in front of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The pencil is </a:t>
                      </a:r>
                      <a:r>
                        <a:rPr lang="en-GB" u="sng" dirty="0" smtClean="0"/>
                        <a:t>between</a:t>
                      </a:r>
                      <a:r>
                        <a:rPr lang="en-GB" dirty="0" smtClean="0"/>
                        <a:t> the two books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45316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85613" y="1100379"/>
            <a:ext cx="5315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u="sng" dirty="0" smtClean="0"/>
              <a:t>TYPES OF PREPOSITION</a:t>
            </a:r>
            <a:endParaRPr lang="en-US" sz="3600" u="sng" dirty="0"/>
          </a:p>
        </p:txBody>
      </p:sp>
    </p:spTree>
    <p:extLst>
      <p:ext uri="{BB962C8B-B14F-4D97-AF65-F5344CB8AC3E}">
        <p14:creationId xmlns:p14="http://schemas.microsoft.com/office/powerpoint/2010/main" val="560822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19445</TotalTime>
  <Words>292</Words>
  <Application>Microsoft Office PowerPoint</Application>
  <PresentationFormat>Widescreen</PresentationFormat>
  <Paragraphs>60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Montserrat</vt:lpstr>
      <vt:lpstr>Wingdings</vt:lpstr>
      <vt:lpstr>Wingdings 3</vt:lpstr>
      <vt:lpstr>Office Theme</vt:lpstr>
      <vt:lpstr>Sesi 14  at the restaurant and learning about prepositions </vt:lpstr>
      <vt:lpstr>LEARNING OBJECTIVES </vt:lpstr>
      <vt:lpstr>Conversation at the restaurant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Statistik Ekonomi &amp; Bisnis II Program Studi Manajemen  Sesi 1 – Ruang Lingkup Statistik Inferensial</dc:title>
  <dc:creator>rizky kinoy</dc:creator>
  <cp:lastModifiedBy>DELL</cp:lastModifiedBy>
  <cp:revision>127</cp:revision>
  <dcterms:created xsi:type="dcterms:W3CDTF">2021-09-06T16:17:13Z</dcterms:created>
  <dcterms:modified xsi:type="dcterms:W3CDTF">2023-01-24T15:53:51Z</dcterms:modified>
</cp:coreProperties>
</file>

<file path=docProps/thumbnail.jpeg>
</file>